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70" r:id="rId5"/>
    <p:sldId id="258" r:id="rId6"/>
    <p:sldId id="268" r:id="rId7"/>
    <p:sldId id="265" r:id="rId8"/>
    <p:sldId id="269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4A33E-9436-4B48-951D-16AB8BC8F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2401171"/>
            <a:ext cx="8361229" cy="2098226"/>
          </a:xfrm>
        </p:spPr>
        <p:txBody>
          <a:bodyPr/>
          <a:lstStyle/>
          <a:p>
            <a:r>
              <a:rPr lang="en-US" sz="6000" b="1" dirty="0">
                <a:latin typeface="Book Antiqua" panose="02040602050305030304" pitchFamily="18" charset="0"/>
              </a:rPr>
              <a:t>Shakespeare </a:t>
            </a:r>
            <a:br>
              <a:rPr lang="en-US" sz="6000" b="1" dirty="0">
                <a:latin typeface="Book Antiqua" panose="02040602050305030304" pitchFamily="18" charset="0"/>
              </a:rPr>
            </a:br>
            <a:r>
              <a:rPr lang="en-US" sz="6000" b="1" dirty="0">
                <a:latin typeface="Book Antiqua" panose="02040602050305030304" pitchFamily="18" charset="0"/>
              </a:rPr>
              <a:t>&amp;</a:t>
            </a:r>
            <a:br>
              <a:rPr lang="en-US" sz="6000" b="1" dirty="0">
                <a:latin typeface="Book Antiqua" panose="02040602050305030304" pitchFamily="18" charset="0"/>
              </a:rPr>
            </a:br>
            <a:r>
              <a:rPr lang="en-US" sz="6000" b="1" dirty="0">
                <a:latin typeface="Book Antiqua" panose="02040602050305030304" pitchFamily="18" charset="0"/>
              </a:rPr>
              <a:t>The four humors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39725-D18F-46F4-A525-768EADF19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0327" y="4499397"/>
            <a:ext cx="6831673" cy="1086237"/>
          </a:xfrm>
        </p:spPr>
        <p:txBody>
          <a:bodyPr/>
          <a:lstStyle/>
          <a:p>
            <a:r>
              <a:rPr lang="en-US" dirty="0"/>
              <a:t>Hannah Bennett</a:t>
            </a:r>
          </a:p>
        </p:txBody>
      </p:sp>
    </p:spTree>
    <p:extLst>
      <p:ext uri="{BB962C8B-B14F-4D97-AF65-F5344CB8AC3E}">
        <p14:creationId xmlns:p14="http://schemas.microsoft.com/office/powerpoint/2010/main" val="302790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CDBAD-4F32-4350-9977-73AAC6DC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22" y="1282310"/>
            <a:ext cx="10467975" cy="2852737"/>
          </a:xfrm>
        </p:spPr>
        <p:txBody>
          <a:bodyPr/>
          <a:lstStyle/>
          <a:p>
            <a:r>
              <a:rPr lang="en-US" dirty="0"/>
              <a:t>History &amp; 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65BFF-F0E4-4840-9BA5-B924C8F6B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023" y="4225853"/>
            <a:ext cx="9612971" cy="114332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2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AE25B-0450-43A7-A559-0A8750AA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Humors and Medicine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644BC1-FCFD-41E9-9E4C-EB64F21A2D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Hippocrates (kind of)</a:t>
            </a:r>
          </a:p>
          <a:p>
            <a:pPr lvl="1"/>
            <a:r>
              <a:rPr lang="en-US" dirty="0"/>
              <a:t>Where did this come from?</a:t>
            </a:r>
          </a:p>
          <a:p>
            <a:pPr lvl="1"/>
            <a:r>
              <a:rPr lang="en-US" dirty="0"/>
              <a:t>How do I get humors?</a:t>
            </a:r>
          </a:p>
          <a:p>
            <a:r>
              <a:rPr lang="en-US" dirty="0"/>
              <a:t>Elements and Opposites</a:t>
            </a:r>
          </a:p>
          <a:p>
            <a:pPr lvl="1"/>
            <a:r>
              <a:rPr lang="en-US" dirty="0"/>
              <a:t>Hot vs. Cold</a:t>
            </a:r>
          </a:p>
          <a:p>
            <a:pPr lvl="1"/>
            <a:r>
              <a:rPr lang="en-US" dirty="0"/>
              <a:t>Moist vs. Dry</a:t>
            </a:r>
          </a:p>
        </p:txBody>
      </p:sp>
      <p:pic>
        <p:nvPicPr>
          <p:cNvPr id="3" name="Content Placeholder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BF4E1AA-B125-420D-AD24-3EB5EE23E7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2331" y="2171700"/>
            <a:ext cx="3678977" cy="3695699"/>
          </a:xfrm>
        </p:spPr>
      </p:pic>
    </p:spTree>
    <p:extLst>
      <p:ext uri="{BB962C8B-B14F-4D97-AF65-F5344CB8AC3E}">
        <p14:creationId xmlns:p14="http://schemas.microsoft.com/office/powerpoint/2010/main" val="84843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AE25B-0450-43A7-A559-0A8750AA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Humors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644BC1-FCFD-41E9-9E4C-EB64F21A2D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a “normal” balance?</a:t>
            </a:r>
          </a:p>
          <a:p>
            <a:r>
              <a:rPr lang="en-US" dirty="0"/>
              <a:t>Maintaining YOUR Balance</a:t>
            </a:r>
          </a:p>
          <a:p>
            <a:pPr lvl="1"/>
            <a:r>
              <a:rPr lang="en-US" dirty="0"/>
              <a:t>What does my balance mean?</a:t>
            </a:r>
          </a:p>
          <a:p>
            <a:r>
              <a:rPr lang="en-US" dirty="0"/>
              <a:t>What if I get imbalanced?</a:t>
            </a:r>
          </a:p>
        </p:txBody>
      </p:sp>
      <p:pic>
        <p:nvPicPr>
          <p:cNvPr id="8" name="Content Placeholder 7" descr="A picture containing text, book&#10;&#10;Description generated with very high confidence">
            <a:extLst>
              <a:ext uri="{FF2B5EF4-FFF2-40B4-BE49-F238E27FC236}">
                <a16:creationId xmlns:a16="http://schemas.microsoft.com/office/drawing/2014/main" id="{79B093E6-5EC0-43AC-8552-EFC9F61B0D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10450" y="1428750"/>
            <a:ext cx="3409950" cy="44221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25A43B-1082-4827-A62C-154224AA2EE1}"/>
              </a:ext>
            </a:extLst>
          </p:cNvPr>
          <p:cNvSpPr txBox="1"/>
          <p:nvPr/>
        </p:nvSpPr>
        <p:spPr>
          <a:xfrm>
            <a:off x="7408042" y="6009050"/>
            <a:ext cx="3564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Woodcut from Leonhard </a:t>
            </a:r>
            <a:r>
              <a:rPr lang="en-US" sz="1600" dirty="0" err="1"/>
              <a:t>Thurneysser’s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'Quinta Essentia,' Leipzig, 1574</a:t>
            </a:r>
          </a:p>
        </p:txBody>
      </p:sp>
    </p:spTree>
    <p:extLst>
      <p:ext uri="{BB962C8B-B14F-4D97-AF65-F5344CB8AC3E}">
        <p14:creationId xmlns:p14="http://schemas.microsoft.com/office/powerpoint/2010/main" val="130973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E6A941-BE1D-4747-8171-48E7A43A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F9BC-3DD7-4E31-AEC7-435FEA4A9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225" y="4263953"/>
            <a:ext cx="9612971" cy="1143324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“Then should you be nothing but musical, </a:t>
            </a:r>
          </a:p>
          <a:p>
            <a:r>
              <a:rPr lang="en-US" i="1" dirty="0"/>
              <a:t>for you are altogether governed by humors.”</a:t>
            </a:r>
          </a:p>
          <a:p>
            <a:r>
              <a:rPr lang="en-US" dirty="0"/>
              <a:t>Lady Percy, I King Henry IV</a:t>
            </a:r>
          </a:p>
        </p:txBody>
      </p:sp>
    </p:spTree>
    <p:extLst>
      <p:ext uri="{BB962C8B-B14F-4D97-AF65-F5344CB8AC3E}">
        <p14:creationId xmlns:p14="http://schemas.microsoft.com/office/powerpoint/2010/main" val="4092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03B71-92C5-4982-92E7-B6FA0FEB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Melancholic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A6974-55E1-4E55-A523-21A5D9A363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Thoughtful, sadly pensive, neurotic</a:t>
            </a:r>
          </a:p>
          <a:p>
            <a:r>
              <a:rPr lang="en-US" dirty="0"/>
              <a:t>Black Bile in the spleen</a:t>
            </a:r>
          </a:p>
          <a:p>
            <a:r>
              <a:rPr lang="en-US" dirty="0"/>
              <a:t>Associated with middle age</a:t>
            </a:r>
          </a:p>
          <a:p>
            <a:r>
              <a:rPr lang="en-US" dirty="0"/>
              <a:t>“Cold and dry”</a:t>
            </a:r>
          </a:p>
          <a:p>
            <a:r>
              <a:rPr lang="en-US" dirty="0"/>
              <a:t>Typically artist types</a:t>
            </a:r>
          </a:p>
        </p:txBody>
      </p:sp>
      <p:pic>
        <p:nvPicPr>
          <p:cNvPr id="6" name="Content Placeholder 5" descr="A group of people standing in front of a building&#10;&#10;Description generated with very high confidence">
            <a:extLst>
              <a:ext uri="{FF2B5EF4-FFF2-40B4-BE49-F238E27FC236}">
                <a16:creationId xmlns:a16="http://schemas.microsoft.com/office/drawing/2014/main" id="{11477A5B-2855-41EE-AB6B-D5B91406AB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10178" y="810309"/>
            <a:ext cx="3910222" cy="47339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E1EA87-7AAF-47CD-9CB9-5E68A42EA09E}"/>
              </a:ext>
            </a:extLst>
          </p:cNvPr>
          <p:cNvSpPr txBox="1"/>
          <p:nvPr/>
        </p:nvSpPr>
        <p:spPr>
          <a:xfrm>
            <a:off x="6910178" y="5668743"/>
            <a:ext cx="3511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Hamlet and the Gravediggers</a:t>
            </a:r>
            <a:br>
              <a:rPr lang="en-US" sz="1600" i="1" dirty="0"/>
            </a:br>
            <a:r>
              <a:rPr lang="fr-FR" sz="1600" dirty="0"/>
              <a:t>Pascal Adolphe Jean </a:t>
            </a:r>
            <a:r>
              <a:rPr lang="fr-FR" sz="1600" dirty="0" err="1"/>
              <a:t>Dagnan</a:t>
            </a:r>
            <a:r>
              <a:rPr lang="fr-FR" sz="1600" dirty="0"/>
              <a:t>-Bouveret</a:t>
            </a:r>
            <a:br>
              <a:rPr lang="fr-FR" sz="1600" dirty="0"/>
            </a:br>
            <a:r>
              <a:rPr lang="fr-FR" sz="1600" dirty="0"/>
              <a:t>(1852-1929)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74389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00BA-C1F4-4C16-8111-92A9BA70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Phlegmatic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90527-C47C-4849-84AC-86DE2F772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Typically apathetic, submissive, idle</a:t>
            </a:r>
          </a:p>
          <a:p>
            <a:r>
              <a:rPr lang="en-US" dirty="0"/>
              <a:t>Phlegm in the brain or lungs</a:t>
            </a:r>
          </a:p>
          <a:p>
            <a:r>
              <a:rPr lang="en-US" dirty="0"/>
              <a:t>Associated with the elderly</a:t>
            </a:r>
          </a:p>
          <a:p>
            <a:r>
              <a:rPr lang="en-US" dirty="0"/>
              <a:t>“Cold and moist”</a:t>
            </a:r>
          </a:p>
          <a:p>
            <a:r>
              <a:rPr lang="en-US" dirty="0"/>
              <a:t>Often depicted as comic relief in Shakespeare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80C2146-05DF-4139-B7F9-90C90E23B4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08278" y="714374"/>
            <a:ext cx="3912122" cy="47434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2AA8AC-A385-4645-94B2-CB02E183903A}"/>
              </a:ext>
            </a:extLst>
          </p:cNvPr>
          <p:cNvSpPr txBox="1"/>
          <p:nvPr/>
        </p:nvSpPr>
        <p:spPr>
          <a:xfrm>
            <a:off x="6831390" y="5698123"/>
            <a:ext cx="3667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Sir Toby Belch</a:t>
            </a:r>
            <a:r>
              <a:rPr lang="en-US" sz="1600" dirty="0"/>
              <a:t> George Henry Hall (1853)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390685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00BA-C1F4-4C16-8111-92A9BA70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Choleric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90527-C47C-4849-84AC-86DE2F772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Energetic, irritable</a:t>
            </a:r>
          </a:p>
          <a:p>
            <a:pPr lvl="1"/>
            <a:r>
              <a:rPr lang="en-US" dirty="0"/>
              <a:t>Shoot first ask questions later</a:t>
            </a:r>
          </a:p>
          <a:p>
            <a:r>
              <a:rPr lang="en-US" dirty="0"/>
              <a:t>Yellow bile in the gallbladder</a:t>
            </a:r>
          </a:p>
          <a:p>
            <a:r>
              <a:rPr lang="en-US" dirty="0"/>
              <a:t>Associated with adulthood</a:t>
            </a:r>
          </a:p>
          <a:p>
            <a:r>
              <a:rPr lang="en-US" dirty="0"/>
              <a:t>“Hot and dry”</a:t>
            </a:r>
          </a:p>
          <a:p>
            <a:r>
              <a:rPr lang="en-US" dirty="0"/>
              <a:t>Often villains or rivals</a:t>
            </a:r>
          </a:p>
        </p:txBody>
      </p:sp>
      <p:pic>
        <p:nvPicPr>
          <p:cNvPr id="10" name="Content Placeholder 9" descr="A person standing in a room&#10;&#10;Description generated with high confidence">
            <a:extLst>
              <a:ext uri="{FF2B5EF4-FFF2-40B4-BE49-F238E27FC236}">
                <a16:creationId xmlns:a16="http://schemas.microsoft.com/office/drawing/2014/main" id="{3D26300B-B0F4-43FB-A000-7BCF1BD464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2616" y="1508461"/>
            <a:ext cx="5026529" cy="358140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2AA8AC-A385-4645-94B2-CB02E183903A}"/>
              </a:ext>
            </a:extLst>
          </p:cNvPr>
          <p:cNvSpPr txBox="1"/>
          <p:nvPr/>
        </p:nvSpPr>
        <p:spPr>
          <a:xfrm>
            <a:off x="6372616" y="5431423"/>
            <a:ext cx="3744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Lady Macbeth</a:t>
            </a:r>
            <a:r>
              <a:rPr lang="en-US" sz="1600" dirty="0"/>
              <a:t> George Cattermole (1850)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72037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688D88-1E64-4E9B-83FA-E18385D0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Sanguine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D0DCD66-0F40-4C8C-88EF-C5B2DE91B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285999"/>
            <a:ext cx="4831237" cy="3581401"/>
          </a:xfrm>
        </p:spPr>
        <p:txBody>
          <a:bodyPr/>
          <a:lstStyle/>
          <a:p>
            <a:r>
              <a:rPr lang="en-US" dirty="0"/>
              <a:t>Optimistic and passionate</a:t>
            </a:r>
          </a:p>
          <a:p>
            <a:pPr lvl="1"/>
            <a:r>
              <a:rPr lang="en-US" dirty="0"/>
              <a:t>“The best one”</a:t>
            </a:r>
          </a:p>
          <a:p>
            <a:r>
              <a:rPr lang="en-US" dirty="0"/>
              <a:t>Blood and the heart</a:t>
            </a:r>
          </a:p>
          <a:p>
            <a:r>
              <a:rPr lang="en-US" dirty="0"/>
              <a:t>Associated with adolescence </a:t>
            </a:r>
          </a:p>
          <a:p>
            <a:r>
              <a:rPr lang="en-US" dirty="0"/>
              <a:t>“Hot and moist”</a:t>
            </a:r>
          </a:p>
          <a:p>
            <a:r>
              <a:rPr lang="en-US" dirty="0"/>
              <a:t>Often very likable characters</a:t>
            </a:r>
          </a:p>
        </p:txBody>
      </p:sp>
      <p:pic>
        <p:nvPicPr>
          <p:cNvPr id="3" name="Content Placeholder 2" descr="A person wearing a costume&#10;&#10;Description generated with very high confidence">
            <a:extLst>
              <a:ext uri="{FF2B5EF4-FFF2-40B4-BE49-F238E27FC236}">
                <a16:creationId xmlns:a16="http://schemas.microsoft.com/office/drawing/2014/main" id="{30541CE3-397C-4F49-BDB0-50ADB345BD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6986" y="1129860"/>
            <a:ext cx="3623414" cy="47375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073D97-3CFD-44F1-9C2B-5CBF5A2D3D3F}"/>
              </a:ext>
            </a:extLst>
          </p:cNvPr>
          <p:cNvSpPr txBox="1"/>
          <p:nvPr/>
        </p:nvSpPr>
        <p:spPr>
          <a:xfrm>
            <a:off x="7196986" y="5988294"/>
            <a:ext cx="3849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Mrs. Jordan as Viola in ‘Twelfth Night”</a:t>
            </a:r>
          </a:p>
          <a:p>
            <a:r>
              <a:rPr lang="en-US" i="1" dirty="0"/>
              <a:t> </a:t>
            </a:r>
            <a:r>
              <a:rPr lang="en-US" dirty="0"/>
              <a:t>John </a:t>
            </a:r>
            <a:r>
              <a:rPr lang="en-US" dirty="0" err="1"/>
              <a:t>Hoppner</a:t>
            </a:r>
            <a:r>
              <a:rPr lang="en-US" dirty="0"/>
              <a:t> (1785-1792)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112748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12035</TotalTime>
  <Words>255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Book Antiqua</vt:lpstr>
      <vt:lpstr>Franklin Gothic Book</vt:lpstr>
      <vt:lpstr>Crop</vt:lpstr>
      <vt:lpstr>Shakespeare  &amp; The four humors</vt:lpstr>
      <vt:lpstr>History &amp; background</vt:lpstr>
      <vt:lpstr>The Humors and Medicine </vt:lpstr>
      <vt:lpstr>Effects of Humors</vt:lpstr>
      <vt:lpstr>The humors</vt:lpstr>
      <vt:lpstr>Melancholic</vt:lpstr>
      <vt:lpstr>Phlegmatic</vt:lpstr>
      <vt:lpstr>Choleric</vt:lpstr>
      <vt:lpstr>Sanguine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illness in Shakespeare</dc:title>
  <dc:creator>Nikki Bennett</dc:creator>
  <cp:lastModifiedBy>Bennett,Hannah N</cp:lastModifiedBy>
  <cp:revision>35</cp:revision>
  <dcterms:created xsi:type="dcterms:W3CDTF">2017-10-28T20:54:05Z</dcterms:created>
  <dcterms:modified xsi:type="dcterms:W3CDTF">2020-04-20T19:41:25Z</dcterms:modified>
</cp:coreProperties>
</file>